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789" r:id="rId2"/>
    <p:sldId id="810" r:id="rId3"/>
    <p:sldId id="812" r:id="rId4"/>
    <p:sldId id="808" r:id="rId5"/>
    <p:sldId id="81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72AF2F"/>
    <a:srgbClr val="72732F"/>
    <a:srgbClr val="3910A0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424" autoAdjust="0"/>
  </p:normalViewPr>
  <p:slideViewPr>
    <p:cSldViewPr snapToGrid="0">
      <p:cViewPr>
        <p:scale>
          <a:sx n="124" d="100"/>
          <a:sy n="124" d="100"/>
        </p:scale>
        <p:origin x="-14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958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10/9/2018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10/9/2018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#129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October 15 - 19, 2018, Dongguan, China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C38F6-6875-4EAA-AD99-7435CEE5707F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11350" y="6394443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dirty="0" smtClean="0"/>
              <a:t>3GPP TSG SA WG2, </a:t>
            </a:r>
            <a:r>
              <a:rPr lang="en-GB" altLang="ko-KR" sz="10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15 - 19, 2018</a:t>
            </a:r>
            <a:endParaRPr lang="en-GB" altLang="zh-CN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</a:rPr>
              <a:t>© 3GPP 2012</a:t>
            </a:r>
            <a:endParaRPr lang="en-GB" altLang="zh-CN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C38F6-6875-4EAA-AD99-7435CEE570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34"/>
            <a:ext cx="8242300" cy="1470025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Discussion: UE registration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to Non-Public NW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Samsung</a:t>
            </a:r>
            <a:endParaRPr lang="zh-CN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7506709" y="122285"/>
            <a:ext cx="13003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/>
              <a:t>S2-1810584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85800"/>
          </a:xfrm>
        </p:spPr>
        <p:txBody>
          <a:bodyPr/>
          <a:lstStyle/>
          <a:p>
            <a:r>
              <a:rPr lang="en-US" altLang="ko-KR" dirty="0"/>
              <a:t>NPN deployment </a:t>
            </a:r>
            <a:r>
              <a:rPr lang="en-US" altLang="ko-KR" dirty="0" smtClean="0"/>
              <a:t>scenarios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3749" y="1262050"/>
            <a:ext cx="8990251" cy="4830763"/>
          </a:xfrm>
        </p:spPr>
        <p:txBody>
          <a:bodyPr/>
          <a:lstStyle/>
          <a:p>
            <a:r>
              <a:rPr lang="en-US" altLang="ko-KR" dirty="0" smtClean="0"/>
              <a:t>Non-public network deployment scenarios</a:t>
            </a:r>
          </a:p>
          <a:p>
            <a:pPr lvl="1"/>
            <a:r>
              <a:rPr lang="en-US" altLang="ko-KR" dirty="0" smtClean="0"/>
              <a:t>non-public network managed by a PLMN</a:t>
            </a:r>
          </a:p>
          <a:p>
            <a:pPr lvl="2"/>
            <a:r>
              <a:rPr lang="en-US" altLang="ko-KR" dirty="0" smtClean="0"/>
              <a:t>A) </a:t>
            </a:r>
            <a:r>
              <a:rPr lang="en-US" altLang="ko-KR" dirty="0" smtClean="0"/>
              <a:t>UEs</a:t>
            </a:r>
            <a:r>
              <a:rPr lang="en-US" altLang="ko-KR" dirty="0" smtClean="0"/>
              <a:t>, which can access via NPN to the </a:t>
            </a:r>
            <a:r>
              <a:rPr lang="en-US" altLang="ko-KR" dirty="0" err="1" smtClean="0"/>
              <a:t>hPLMN</a:t>
            </a:r>
            <a:r>
              <a:rPr lang="en-US" altLang="ko-KR" dirty="0" smtClean="0"/>
              <a:t> </a:t>
            </a:r>
          </a:p>
          <a:p>
            <a:pPr lvl="3"/>
            <a:r>
              <a:rPr lang="en-US" altLang="ko-KR" sz="1600" dirty="0" smtClean="0"/>
              <a:t>E.g. </a:t>
            </a:r>
            <a:r>
              <a:rPr lang="en-US" altLang="ko-KR" sz="1600" dirty="0" err="1" smtClean="0"/>
              <a:t>hPLMN</a:t>
            </a:r>
            <a:r>
              <a:rPr lang="en-US" altLang="ko-KR" sz="1600" dirty="0" smtClean="0"/>
              <a:t> manages the NPN or has roaming agreement with the PLMN which manages the NPN.</a:t>
            </a:r>
          </a:p>
          <a:p>
            <a:pPr lvl="2"/>
            <a:r>
              <a:rPr lang="en-US" altLang="ko-KR" dirty="0" smtClean="0"/>
              <a:t>B) UEs, which can not access via NPN to the </a:t>
            </a:r>
            <a:r>
              <a:rPr lang="en-US" altLang="ko-KR" dirty="0" err="1" smtClean="0"/>
              <a:t>hPLMN</a:t>
            </a:r>
            <a:r>
              <a:rPr lang="en-US" altLang="ko-KR" dirty="0" smtClean="0"/>
              <a:t>.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/>
              <a:t>non-public network isolated from </a:t>
            </a:r>
            <a:r>
              <a:rPr lang="en-US" altLang="ko-KR" dirty="0" smtClean="0"/>
              <a:t>PLMN</a:t>
            </a:r>
          </a:p>
          <a:p>
            <a:pPr lvl="2"/>
            <a:r>
              <a:rPr lang="en-US" altLang="ko-KR" dirty="0" smtClean="0"/>
              <a:t>C) All UEs can not access to any PLMN</a:t>
            </a:r>
            <a:r>
              <a:rPr lang="en-US" altLang="ko-KR" dirty="0" smtClean="0"/>
              <a:t>.</a:t>
            </a:r>
          </a:p>
          <a:p>
            <a:pPr lvl="2"/>
            <a:endParaRPr lang="en-US" altLang="ko-KR" dirty="0" smtClean="0"/>
          </a:p>
          <a:p>
            <a:pPr marL="571500" indent="-457200">
              <a:buFont typeface="Wingdings" pitchFamily="2" charset="2"/>
              <a:buChar char="à"/>
            </a:pPr>
            <a:r>
              <a:rPr lang="en-US" altLang="ko-KR" sz="1800" b="1" dirty="0" smtClean="0">
                <a:sym typeface="Wingdings" pitchFamily="2" charset="2"/>
              </a:rPr>
              <a:t>Observation</a:t>
            </a:r>
            <a:r>
              <a:rPr lang="en-US" altLang="ko-KR" sz="1800" b="1" dirty="0" smtClean="0">
                <a:sym typeface="Wingdings" pitchFamily="2" charset="2"/>
              </a:rPr>
              <a:t>:</a:t>
            </a:r>
          </a:p>
          <a:p>
            <a:pPr marL="114300" indent="0">
              <a:buNone/>
            </a:pPr>
            <a:r>
              <a:rPr lang="en-US" altLang="ko-KR" sz="1400" dirty="0" smtClean="0">
                <a:sym typeface="Wingdings" pitchFamily="2" charset="2"/>
              </a:rPr>
              <a:t>Regarding </a:t>
            </a:r>
            <a:r>
              <a:rPr lang="en-US" altLang="ko-KR" sz="1400" dirty="0" smtClean="0">
                <a:sym typeface="Wingdings" pitchFamily="2" charset="2"/>
              </a:rPr>
              <a:t>UEs in case </a:t>
            </a:r>
            <a:r>
              <a:rPr lang="en-US" altLang="ko-KR" sz="1400" dirty="0" smtClean="0">
                <a:sym typeface="Wingdings" pitchFamily="2" charset="2"/>
              </a:rPr>
              <a:t>A),  </a:t>
            </a:r>
            <a:r>
              <a:rPr lang="en-US" altLang="ko-KR" sz="1400" dirty="0">
                <a:sym typeface="Wingdings" pitchFamily="2" charset="2"/>
              </a:rPr>
              <a:t>w</a:t>
            </a:r>
            <a:r>
              <a:rPr lang="en-US" altLang="ko-KR" sz="1400" dirty="0" smtClean="0"/>
              <a:t>e </a:t>
            </a:r>
            <a:r>
              <a:rPr lang="en-US" altLang="ko-KR" sz="1400" dirty="0" smtClean="0"/>
              <a:t>may consider reusing UE ID/Credential of the PLMN for Non-public network</a:t>
            </a:r>
            <a:r>
              <a:rPr lang="en-US" altLang="ko-KR" sz="1400" dirty="0" smtClean="0"/>
              <a:t>.</a:t>
            </a:r>
            <a:endParaRPr lang="en-US" altLang="ko-KR" sz="1400" dirty="0" smtClean="0"/>
          </a:p>
          <a:p>
            <a:pPr marL="114300" indent="0">
              <a:buNone/>
            </a:pPr>
            <a:r>
              <a:rPr lang="en-US" altLang="ko-KR" sz="1400" dirty="0" smtClean="0"/>
              <a:t>Regarding </a:t>
            </a:r>
            <a:r>
              <a:rPr lang="en-US" altLang="ko-KR" sz="1400" dirty="0" smtClean="0"/>
              <a:t>UEs in case </a:t>
            </a:r>
            <a:r>
              <a:rPr lang="en-US" altLang="ko-KR" sz="1400" dirty="0" smtClean="0"/>
              <a:t>B) &amp; C), we need to define new UE </a:t>
            </a:r>
            <a:r>
              <a:rPr lang="en-US" altLang="ko-KR" sz="1400" dirty="0" smtClean="0"/>
              <a:t>ID/Credentials </a:t>
            </a:r>
            <a:r>
              <a:rPr lang="en-US" altLang="ko-KR" sz="1400" dirty="0" smtClean="0"/>
              <a:t>for Non-public network</a:t>
            </a:r>
            <a:endParaRPr lang="en-US" altLang="ko-KR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537524" y="3469856"/>
            <a:ext cx="3412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hPLMN</a:t>
            </a:r>
            <a:r>
              <a:rPr lang="en-US" altLang="ko-KR" dirty="0" smtClean="0"/>
              <a:t> : PLMN which manages UE credential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3780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01276"/>
          </a:xfrm>
        </p:spPr>
        <p:txBody>
          <a:bodyPr/>
          <a:lstStyle/>
          <a:p>
            <a:r>
              <a:rPr lang="en-US" altLang="ko-KR" sz="2800" dirty="0" smtClean="0"/>
              <a:t>UE </a:t>
            </a:r>
            <a:r>
              <a:rPr lang="en-US" altLang="ko-KR" sz="2800" dirty="0" smtClean="0"/>
              <a:t>registration procedure to NPN</a:t>
            </a:r>
            <a:endParaRPr lang="ko-KR" altLang="en-US" sz="2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369472"/>
              </p:ext>
            </p:extLst>
          </p:nvPr>
        </p:nvGraphicFramePr>
        <p:xfrm>
          <a:off x="2698760" y="1002145"/>
          <a:ext cx="3616886" cy="5541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Picture" r:id="rId3" imgW="5670360" imgH="8172422" progId="Word.Picture.8">
                  <p:embed/>
                </p:oleObj>
              </mc:Choice>
              <mc:Fallback>
                <p:oleObj name="Picture" r:id="rId3" imgW="5670360" imgH="817242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60" y="1002145"/>
                        <a:ext cx="3616886" cy="55419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직사각형 7"/>
          <p:cNvSpPr/>
          <p:nvPr/>
        </p:nvSpPr>
        <p:spPr bwMode="auto">
          <a:xfrm>
            <a:off x="2281957" y="1842605"/>
            <a:ext cx="5017061" cy="315589"/>
          </a:xfrm>
          <a:prstGeom prst="rect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66131" y="1858789"/>
            <a:ext cx="1132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700" dirty="0" smtClean="0"/>
              <a:t>UE context retrieval from old AMF in PLMN</a:t>
            </a:r>
            <a:endParaRPr lang="ko-KR" altLang="en-US" sz="700" dirty="0" smtClean="0"/>
          </a:p>
        </p:txBody>
      </p:sp>
      <p:sp>
        <p:nvSpPr>
          <p:cNvPr id="10" name="직사각형 9"/>
          <p:cNvSpPr/>
          <p:nvPr/>
        </p:nvSpPr>
        <p:spPr bwMode="auto">
          <a:xfrm>
            <a:off x="2280609" y="2512893"/>
            <a:ext cx="5017061" cy="543517"/>
          </a:xfrm>
          <a:prstGeom prst="rect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7975" y="2537169"/>
            <a:ext cx="9696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700" dirty="0" smtClean="0"/>
              <a:t>UE Authentication</a:t>
            </a:r>
            <a:endParaRPr lang="ko-KR" altLang="en-US" sz="700" dirty="0" smtClean="0"/>
          </a:p>
        </p:txBody>
      </p:sp>
      <p:sp>
        <p:nvSpPr>
          <p:cNvPr id="12" name="직사각형 11"/>
          <p:cNvSpPr/>
          <p:nvPr/>
        </p:nvSpPr>
        <p:spPr bwMode="auto">
          <a:xfrm>
            <a:off x="2295445" y="3590486"/>
            <a:ext cx="5017061" cy="671638"/>
          </a:xfrm>
          <a:prstGeom prst="rect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42811" y="3644425"/>
            <a:ext cx="969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700" dirty="0" smtClean="0"/>
              <a:t>UE Authorization and </a:t>
            </a:r>
            <a:r>
              <a:rPr lang="en-US" altLang="ko-KR" sz="700" dirty="0" err="1" smtClean="0"/>
              <a:t>UE_CM_Reg</a:t>
            </a:r>
            <a:endParaRPr lang="ko-KR" altLang="en-US" sz="7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90720" y="1270973"/>
            <a:ext cx="114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800" dirty="0" smtClean="0"/>
              <a:t>Case A)</a:t>
            </a:r>
            <a:endParaRPr lang="ko-KR" altLang="en-US" sz="1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7443325" y="1238707"/>
            <a:ext cx="1417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800" dirty="0" smtClean="0"/>
              <a:t>Case B&amp;C)</a:t>
            </a:r>
            <a:endParaRPr lang="ko-KR" altLang="en-US" sz="18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7541777" y="1858788"/>
            <a:ext cx="12057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050" dirty="0" smtClean="0"/>
              <a:t>N/A</a:t>
            </a:r>
            <a:endParaRPr lang="ko-KR" altLang="en-US" sz="105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7483785" y="2383420"/>
            <a:ext cx="14821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dirty="0" smtClean="0"/>
              <a:t>PLMN credential-based authentication is not possible</a:t>
            </a:r>
          </a:p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dirty="0" smtClean="0">
                <a:sym typeface="Wingdings" pitchFamily="2" charset="2"/>
              </a:rPr>
              <a:t>non-PLMN credential based authentication</a:t>
            </a:r>
            <a:endParaRPr lang="ko-KR" altLang="en-US" sz="9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500361" y="1834513"/>
            <a:ext cx="12057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050" dirty="0" smtClean="0"/>
              <a:t>Possible, based on 5G-GUTI.</a:t>
            </a:r>
            <a:endParaRPr lang="ko-KR" altLang="en-US" sz="105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500361" y="2488617"/>
            <a:ext cx="13257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dirty="0" smtClean="0"/>
              <a:t>PLMN credential-based authentication is possible</a:t>
            </a:r>
            <a:endParaRPr lang="ko-KR" altLang="en-US" sz="9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7636185" y="3717252"/>
            <a:ext cx="120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dirty="0" smtClean="0"/>
              <a:t>PLMN entities cannot be involved.</a:t>
            </a:r>
            <a:endParaRPr lang="ko-KR" altLang="en-US" sz="9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490921" y="3644425"/>
            <a:ext cx="1553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dirty="0" smtClean="0"/>
              <a:t>Either PLMN entities(UDM) or NPN entities can be </a:t>
            </a:r>
            <a:r>
              <a:rPr lang="en-US" altLang="ko-KR" sz="900" dirty="0" smtClean="0"/>
              <a:t>involved per operator’s policy </a:t>
            </a:r>
            <a:endParaRPr lang="ko-KR" altLang="en-US" sz="900" dirty="0"/>
          </a:p>
        </p:txBody>
      </p:sp>
      <p:sp>
        <p:nvSpPr>
          <p:cNvPr id="3" name="아래쪽 화살표 2"/>
          <p:cNvSpPr/>
          <p:nvPr/>
        </p:nvSpPr>
        <p:spPr bwMode="auto">
          <a:xfrm>
            <a:off x="7933322" y="4456741"/>
            <a:ext cx="422622" cy="676195"/>
          </a:xfrm>
          <a:prstGeom prst="downArrow">
            <a:avLst/>
          </a:prstGeom>
          <a:solidFill>
            <a:schemeClr val="accent2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9551" y="5209779"/>
            <a:ext cx="1982481" cy="92333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b="1" dirty="0" smtClean="0"/>
              <a:t>We may use the existing </a:t>
            </a:r>
            <a:r>
              <a:rPr lang="en-US" altLang="ko-KR" sz="900" b="1" dirty="0" smtClean="0"/>
              <a:t>registration procedure except using NAI and non-PLMN credential for UE, which is performed exclusively from registration to PLMN.</a:t>
            </a:r>
            <a:endParaRPr lang="ko-KR" altLang="en-US" sz="900" b="1" dirty="0" smtClean="0"/>
          </a:p>
        </p:txBody>
      </p:sp>
      <p:sp>
        <p:nvSpPr>
          <p:cNvPr id="23" name="아래쪽 화살표 22"/>
          <p:cNvSpPr/>
          <p:nvPr/>
        </p:nvSpPr>
        <p:spPr bwMode="auto">
          <a:xfrm>
            <a:off x="844815" y="4456741"/>
            <a:ext cx="422622" cy="676195"/>
          </a:xfrm>
          <a:prstGeom prst="downArrow">
            <a:avLst/>
          </a:prstGeom>
          <a:solidFill>
            <a:schemeClr val="accent2"/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072" y="5217467"/>
            <a:ext cx="79294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900" b="1" dirty="0" smtClean="0"/>
              <a:t>Next page</a:t>
            </a:r>
            <a:endParaRPr lang="ko-KR" altLang="en-US" sz="900" b="1" dirty="0" smtClean="0"/>
          </a:p>
        </p:txBody>
      </p:sp>
    </p:spTree>
    <p:extLst>
      <p:ext uri="{BB962C8B-B14F-4D97-AF65-F5344CB8AC3E}">
        <p14:creationId xmlns:p14="http://schemas.microsoft.com/office/powerpoint/2010/main" val="82942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581" y="238015"/>
            <a:ext cx="8024960" cy="432227"/>
          </a:xfrm>
        </p:spPr>
        <p:txBody>
          <a:bodyPr/>
          <a:lstStyle/>
          <a:p>
            <a:r>
              <a:rPr lang="en-US" altLang="ko-KR" sz="2400" b="1" dirty="0" smtClean="0"/>
              <a:t>Proposal:      For </a:t>
            </a:r>
            <a:r>
              <a:rPr lang="en-US" altLang="ko-KR" sz="2400" b="1" dirty="0" smtClean="0"/>
              <a:t>case A), </a:t>
            </a:r>
            <a:r>
              <a:rPr lang="en-US" altLang="ko-KR" sz="2400" b="1" dirty="0" smtClean="0"/>
              <a:t>UE Registration </a:t>
            </a:r>
            <a:r>
              <a:rPr lang="en-US" altLang="ko-KR" sz="2400" b="1" dirty="0" smtClean="0"/>
              <a:t>procedure to NPN</a:t>
            </a:r>
            <a:endParaRPr lang="ko-KR" altLang="en-US" sz="24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485539"/>
              </p:ext>
            </p:extLst>
          </p:nvPr>
        </p:nvGraphicFramePr>
        <p:xfrm>
          <a:off x="1649845" y="1197622"/>
          <a:ext cx="6422554" cy="4414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3" imgW="6803147" imgH="4756659" progId="Visio.Drawing.11">
                  <p:embed/>
                </p:oleObj>
              </mc:Choice>
              <mc:Fallback>
                <p:oleObj name="Visio" r:id="rId3" imgW="6803147" imgH="475665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9845" y="1197622"/>
                        <a:ext cx="6422554" cy="44141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758110"/>
            <a:ext cx="2184849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050" dirty="0" smtClean="0"/>
              <a:t>UE authentication for NPN </a:t>
            </a:r>
            <a:r>
              <a:rPr lang="en-US" altLang="ko-KR" sz="1050" dirty="0" smtClean="0"/>
              <a:t>may be  </a:t>
            </a:r>
            <a:r>
              <a:rPr lang="en-US" altLang="ko-KR" sz="1050" dirty="0" smtClean="0"/>
              <a:t>performed with 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AUSF in </a:t>
            </a:r>
            <a:r>
              <a:rPr lang="en-US" altLang="ko-KR" sz="1050" b="1" dirty="0" err="1" smtClean="0">
                <a:solidFill>
                  <a:srgbClr val="FF0000"/>
                </a:solidFill>
              </a:rPr>
              <a:t>hPLMN</a:t>
            </a:r>
            <a:r>
              <a:rPr lang="en-US" altLang="ko-KR" sz="1050" dirty="0" smtClean="0"/>
              <a:t>, based on 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PLMN credential</a:t>
            </a:r>
            <a:endParaRPr lang="ko-KR" altLang="en-US" sz="105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890990"/>
            <a:ext cx="1974797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800" dirty="0" smtClean="0"/>
              <a:t>“NPN identification” </a:t>
            </a:r>
            <a:r>
              <a:rPr lang="en-US" altLang="ko-KR" sz="800" dirty="0" smtClean="0"/>
              <a:t> is included for </a:t>
            </a:r>
            <a:r>
              <a:rPr lang="en-US" altLang="ko-KR" sz="800" dirty="0" smtClean="0"/>
              <a:t>message routing or NF selection</a:t>
            </a:r>
            <a:endParaRPr lang="ko-KR" altLang="en-US" sz="800" dirty="0" smtClean="0"/>
          </a:p>
        </p:txBody>
      </p:sp>
      <p:cxnSp>
        <p:nvCxnSpPr>
          <p:cNvPr id="13" name="직선 화살표 연결선 12"/>
          <p:cNvCxnSpPr/>
          <p:nvPr/>
        </p:nvCxnSpPr>
        <p:spPr bwMode="auto">
          <a:xfrm flipH="1">
            <a:off x="3576680" y="2017948"/>
            <a:ext cx="995321" cy="2154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직선 화살표 연결선 13"/>
          <p:cNvCxnSpPr>
            <a:stCxn id="11" idx="1"/>
          </p:cNvCxnSpPr>
          <p:nvPr/>
        </p:nvCxnSpPr>
        <p:spPr bwMode="auto">
          <a:xfrm flipH="1">
            <a:off x="4482990" y="2060267"/>
            <a:ext cx="89010" cy="5049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직사각형 23"/>
          <p:cNvSpPr/>
          <p:nvPr/>
        </p:nvSpPr>
        <p:spPr bwMode="auto">
          <a:xfrm>
            <a:off x="2067005" y="2864581"/>
            <a:ext cx="5604244" cy="364141"/>
          </a:xfrm>
          <a:prstGeom prst="rect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직사각형 24"/>
          <p:cNvSpPr/>
          <p:nvPr/>
        </p:nvSpPr>
        <p:spPr bwMode="auto">
          <a:xfrm>
            <a:off x="3851808" y="3285365"/>
            <a:ext cx="4136289" cy="1602223"/>
          </a:xfrm>
          <a:prstGeom prst="rect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920" y="2233402"/>
            <a:ext cx="1828800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800" dirty="0" smtClean="0"/>
              <a:t>“SUCI/SUPI/GUTI can be used as UE ID for NPN</a:t>
            </a:r>
            <a:endParaRPr lang="ko-KR" altLang="en-US" sz="800" dirty="0" smtClean="0"/>
          </a:p>
        </p:txBody>
      </p:sp>
      <p:cxnSp>
        <p:nvCxnSpPr>
          <p:cNvPr id="32" name="직선 화살표 연결선 31"/>
          <p:cNvCxnSpPr/>
          <p:nvPr/>
        </p:nvCxnSpPr>
        <p:spPr bwMode="auto">
          <a:xfrm>
            <a:off x="1909720" y="2333429"/>
            <a:ext cx="2164620" cy="2317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3207183" y="6139543"/>
            <a:ext cx="22177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100" dirty="0" smtClean="0"/>
              <a:t>UDM in the NPN is not used for  </a:t>
            </a:r>
            <a:endParaRPr lang="ko-KR" altLang="en-US" sz="1100" dirty="0" smtClean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453" y="4984199"/>
            <a:ext cx="3158138" cy="177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직사각형 4"/>
          <p:cNvSpPr/>
          <p:nvPr/>
        </p:nvSpPr>
        <p:spPr bwMode="auto">
          <a:xfrm>
            <a:off x="5266453" y="6139543"/>
            <a:ext cx="3001567" cy="230521"/>
          </a:xfrm>
          <a:prstGeom prst="roundRect">
            <a:avLst/>
          </a:prstGeom>
          <a:noFill/>
          <a:ln w="1270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4417" y="3782259"/>
            <a:ext cx="252036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800" dirty="0" smtClean="0"/>
              <a:t>Based on “NPN </a:t>
            </a:r>
            <a:r>
              <a:rPr lang="en-US" altLang="ko-KR" sz="800" dirty="0" smtClean="0"/>
              <a:t>identification</a:t>
            </a:r>
            <a:r>
              <a:rPr lang="en-US" altLang="ko-KR" sz="800" dirty="0" smtClean="0"/>
              <a:t>”, AMF may select the appropriate UDM managing the UE Subscription Data for the NPN</a:t>
            </a:r>
            <a:endParaRPr lang="ko-KR" altLang="en-US" sz="800" dirty="0" smtClean="0"/>
          </a:p>
        </p:txBody>
      </p:sp>
      <p:cxnSp>
        <p:nvCxnSpPr>
          <p:cNvPr id="19" name="직선 화살표 연결선 18"/>
          <p:cNvCxnSpPr>
            <a:stCxn id="18" idx="3"/>
          </p:cNvCxnSpPr>
          <p:nvPr/>
        </p:nvCxnSpPr>
        <p:spPr bwMode="auto">
          <a:xfrm flipV="1">
            <a:off x="2704781" y="3419399"/>
            <a:ext cx="1369559" cy="5936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7355966" y="753753"/>
            <a:ext cx="1759644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800" dirty="0" smtClean="0"/>
              <a:t>Assumption: UE credential / SUPI’s are managed by PLMN</a:t>
            </a:r>
            <a:endParaRPr lang="ko-KR" altLang="en-US" sz="800" dirty="0" smtClean="0"/>
          </a:p>
        </p:txBody>
      </p:sp>
      <p:cxnSp>
        <p:nvCxnSpPr>
          <p:cNvPr id="30" name="직선 화살표 연결선 29"/>
          <p:cNvCxnSpPr>
            <a:stCxn id="29" idx="2"/>
          </p:cNvCxnSpPr>
          <p:nvPr/>
        </p:nvCxnSpPr>
        <p:spPr bwMode="auto">
          <a:xfrm flipH="1">
            <a:off x="7671249" y="1092307"/>
            <a:ext cx="564539" cy="3375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5535395" y="661378"/>
            <a:ext cx="177501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800" dirty="0" smtClean="0"/>
              <a:t>Assumption: UE subscription data/ SUPI’s are managed by NPN owner with PLMN</a:t>
            </a:r>
            <a:endParaRPr lang="ko-KR" altLang="en-US" sz="800" dirty="0" smtClean="0"/>
          </a:p>
        </p:txBody>
      </p:sp>
      <p:cxnSp>
        <p:nvCxnSpPr>
          <p:cNvPr id="35" name="직선 화살표 연결선 34"/>
          <p:cNvCxnSpPr>
            <a:stCxn id="34" idx="2"/>
          </p:cNvCxnSpPr>
          <p:nvPr/>
        </p:nvCxnSpPr>
        <p:spPr bwMode="auto">
          <a:xfrm flipH="1">
            <a:off x="5670818" y="1123043"/>
            <a:ext cx="752083" cy="306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767236" y="3570663"/>
            <a:ext cx="2206269" cy="4231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algn="ctr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</a:pPr>
            <a:r>
              <a:rPr lang="en-US" altLang="ko-KR" sz="1050" dirty="0" smtClean="0"/>
              <a:t>UE authorization and </a:t>
            </a:r>
            <a:r>
              <a:rPr lang="en-US" altLang="ko-KR" sz="1050" dirty="0" err="1" smtClean="0"/>
              <a:t>UE_CM_reg</a:t>
            </a:r>
            <a:r>
              <a:rPr lang="en-US" altLang="ko-KR" sz="1050" dirty="0" smtClean="0"/>
              <a:t> </a:t>
            </a:r>
            <a:r>
              <a:rPr lang="en-US" altLang="ko-KR" sz="1050" dirty="0" smtClean="0"/>
              <a:t>can be done </a:t>
            </a:r>
            <a:r>
              <a:rPr lang="en-US" altLang="ko-KR" sz="1050" dirty="0" smtClean="0"/>
              <a:t>via UDM </a:t>
            </a:r>
            <a:r>
              <a:rPr lang="en-US" altLang="ko-KR" sz="1050" dirty="0" smtClean="0"/>
              <a:t>in the </a:t>
            </a:r>
            <a:r>
              <a:rPr lang="en-US" altLang="ko-KR" sz="1050" dirty="0" smtClean="0"/>
              <a:t>NPN </a:t>
            </a:r>
            <a:endParaRPr lang="ko-KR" alt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2647941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Thank you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C38F6-6875-4EAA-AD99-7435CEE5707F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67415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 marL="0">
          <a:spcBef>
            <a:spcPts val="600"/>
          </a:spcBef>
          <a:spcAft>
            <a:spcPts val="300"/>
          </a:spcAft>
          <a:buClr>
            <a:srgbClr val="461100"/>
          </a:buClr>
          <a:buSzPct val="100000"/>
          <a:defRPr sz="1800" dirty="0" smtClean="0"/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40560</TotalTime>
  <Words>340</Words>
  <Application>Microsoft Office PowerPoint</Application>
  <PresentationFormat>화면 슬라이드 쇼(4:3)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Office Theme</vt:lpstr>
      <vt:lpstr>Picture</vt:lpstr>
      <vt:lpstr>Visio</vt:lpstr>
      <vt:lpstr>Discussion: UE registration to Non-Public NW</vt:lpstr>
      <vt:lpstr>NPN deployment scenarios</vt:lpstr>
      <vt:lpstr>UE registration procedure to NPN</vt:lpstr>
      <vt:lpstr>Proposal:      For case A), UE Registration procedure to NPN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Youngkyo Baek</cp:lastModifiedBy>
  <cp:revision>1482</cp:revision>
  <dcterms:created xsi:type="dcterms:W3CDTF">2008-08-30T09:32:10Z</dcterms:created>
  <dcterms:modified xsi:type="dcterms:W3CDTF">2018-10-09T08:05:06Z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(3)Lnhe0DJpJWU03qLLmBLDZA0UILdS3WRy6I+2x/rZ94OU3QFJQrF1FeWefB3tBzIULpJ+uj00
+rQzUm79MHElAbcliUn2Zb56P0o5Tb0KymmfIHqaX3gM8YNpvnJvL99Ohjr11XjPvlQulfg+
Yu39TK4EV91UCGm02rnaQP4vRkhXszZDCnQwD3axq3MSEfo0CTL9Hn+O5QBooyNpfZKodWS4
GWLMl/qOGN5DlObTTP</vt:lpwstr>
  </property>
  <property fmtid="{D5CDD505-2E9C-101B-9397-08002B2CF9AE}" pid="3" name="_2015_ms_pID_7253431">
    <vt:lpwstr>h9SXgdEoE4pjn0dqQGTiZQLEWQfDkou0dg7lldqhG0dOOcnzhyqRW3
VM8rCjYj7ee5alVa3zbclqF60u+UAsPwEGUR8+eXpr17pV+MGIMqVDwr5NUsq8NdhxJwJvPF
1AdIxZrz1knY9GyLnT2NOOGMCeN54t3dSWDXJR01v8DLiPFpc2K2us6IWv//fKYMC8B/qeTl
kb64IIg7IHH0dwiVDrVO+Zf2d1JdkIi/eyIf</vt:lpwstr>
  </property>
  <property fmtid="{D5CDD505-2E9C-101B-9397-08002B2CF9AE}" pid="4" name="_2015_ms_pID_7253432">
    <vt:lpwstr>krSh02hAEQQnY/rARyF+VGc=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1530589418</vt:lpwstr>
  </property>
  <property fmtid="{5C58129F-E5B8-477A-9B38-B3E54BFA04C8}" pid="2">
    <vt:lpwstr>A845FB38D2EE2B1F7EA4FE79514D071635B82EBDED36DB17543553F164D2ACD3</vt:lpwstr>
  </property>
</Properties>
</file>